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9" r:id="rId2"/>
    <p:sldId id="295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92" r:id="rId11"/>
    <p:sldId id="301" r:id="rId12"/>
    <p:sldId id="302" r:id="rId13"/>
    <p:sldId id="304" r:id="rId14"/>
    <p:sldId id="306" r:id="rId15"/>
    <p:sldId id="307" r:id="rId16"/>
    <p:sldId id="308" r:id="rId17"/>
    <p:sldId id="309" r:id="rId18"/>
    <p:sldId id="310" r:id="rId19"/>
    <p:sldId id="294" r:id="rId20"/>
    <p:sldId id="296" r:id="rId21"/>
    <p:sldId id="297" r:id="rId22"/>
    <p:sldId id="298" r:id="rId23"/>
    <p:sldId id="299" r:id="rId24"/>
    <p:sldId id="300" r:id="rId25"/>
    <p:sldId id="29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0"/>
  </p:normalViewPr>
  <p:slideViewPr>
    <p:cSldViewPr>
      <p:cViewPr varScale="1">
        <p:scale>
          <a:sx n="74" d="100"/>
          <a:sy n="74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330F-1E50-48D5-AE61-0F3948590EDC}" type="datetimeFigureOut">
              <a:rPr lang="cs-CZ" smtClean="0"/>
              <a:pPr/>
              <a:t>16.05.2018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CBD83-479B-4F63-9938-817CC887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82B3-F77B-480E-81DF-5D343891614F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CBBE-27BF-4E49-9591-2899D6580BC6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A6CA-7217-41D5-AB8B-903F9DBD8D51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05F1-94E7-4A43-8E3F-B70E81BBBFF0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FE2F-FE60-40C3-A908-F2BA09A5769C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8E0-794A-43D9-BE55-8421215C674A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6C8E-DA2A-442D-9765-1324B9F7214C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EAD4-FF49-46D3-B28A-917E247A7312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6926-7059-4920-B2CC-C86F8605551C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4CC7-EDFA-4E7B-922D-DC77A1DDD276}" type="datetime1">
              <a:rPr lang="cs-CZ" smtClean="0"/>
              <a:pPr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 w="50800" cmpd="sng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462E0-DB4E-4AEE-89F6-2F246AB01782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536" y="5429964"/>
            <a:ext cx="1368152" cy="121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vz0000440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nderarena.cz/profil/zakazka/detail.jsf?id=10418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vz0000480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vz0000469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vz0000480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azky.muni.cz/vz0000498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80920" cy="3096344"/>
          </a:xfrm>
        </p:spPr>
        <p:txBody>
          <a:bodyPr>
            <a:noAutofit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b="1" dirty="0" smtClean="0"/>
              <a:t>Hodnocení ekonomické výhodnosti nabídek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2000" dirty="0" smtClean="0"/>
              <a:t>Možnosti</a:t>
            </a:r>
            <a:r>
              <a:rPr lang="en-GB" sz="2000" dirty="0" smtClean="0"/>
              <a:t>, </a:t>
            </a:r>
            <a:r>
              <a:rPr lang="cs-CZ" sz="2000" dirty="0" smtClean="0"/>
              <a:t>aktuální trendy</a:t>
            </a:r>
            <a:r>
              <a:rPr lang="en-GB" sz="2000" dirty="0" smtClean="0"/>
              <a:t>, </a:t>
            </a:r>
            <a:r>
              <a:rPr lang="cs-CZ" sz="2000" dirty="0" smtClean="0"/>
              <a:t>praktické zkušenosti...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7992888" cy="1800200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endParaRPr lang="cs-CZ" sz="4400" b="1" dirty="0">
              <a:solidFill>
                <a:schemeClr val="tx1"/>
              </a:solidFill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2300" dirty="0">
                <a:solidFill>
                  <a:schemeClr val="tx1"/>
                </a:solidFill>
              </a:rPr>
              <a:t>Mgr. Roman </a:t>
            </a:r>
            <a:r>
              <a:rPr lang="cs-CZ" sz="2300" dirty="0" smtClean="0">
                <a:solidFill>
                  <a:schemeClr val="tx1"/>
                </a:solidFill>
              </a:rPr>
              <a:t>Novotný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2300" dirty="0" smtClean="0">
                <a:solidFill>
                  <a:schemeClr val="tx1"/>
                </a:solidFill>
              </a:rPr>
              <a:t>Mgr. Petr Jelínek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endParaRPr lang="cs-CZ" sz="2300" dirty="0">
              <a:solidFill>
                <a:srgbClr val="0070C0"/>
              </a:solidFill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2300" dirty="0" smtClean="0">
                <a:solidFill>
                  <a:srgbClr val="0070C0"/>
                </a:solidFill>
              </a:rPr>
              <a:t>Masarykova univerzita</a:t>
            </a:r>
            <a:r>
              <a:rPr lang="en-GB" sz="2300" dirty="0" smtClean="0">
                <a:solidFill>
                  <a:srgbClr val="0070C0"/>
                </a:solidFill>
              </a:rPr>
              <a:t> </a:t>
            </a:r>
            <a:r>
              <a:rPr lang="en-GB" sz="2300" dirty="0" smtClean="0">
                <a:solidFill>
                  <a:schemeClr val="tx1"/>
                </a:solidFill>
              </a:rPr>
              <a:t>|</a:t>
            </a:r>
            <a:r>
              <a:rPr lang="en-GB" sz="2300" dirty="0" smtClean="0">
                <a:solidFill>
                  <a:srgbClr val="0070C0"/>
                </a:solidFill>
              </a:rPr>
              <a:t> </a:t>
            </a:r>
            <a:r>
              <a:rPr lang="cs-CZ" sz="2300" dirty="0" smtClean="0">
                <a:solidFill>
                  <a:srgbClr val="FF0000"/>
                </a:solidFill>
              </a:rPr>
              <a:t>Vysoké učení technické</a:t>
            </a:r>
            <a:r>
              <a:rPr lang="en-GB" sz="2300" dirty="0" smtClean="0">
                <a:solidFill>
                  <a:srgbClr val="FF0000"/>
                </a:solidFill>
              </a:rPr>
              <a:t> </a:t>
            </a:r>
            <a:r>
              <a:rPr lang="en-GB" sz="2300" dirty="0" smtClean="0">
                <a:solidFill>
                  <a:schemeClr val="tx1"/>
                </a:solidFill>
              </a:rPr>
              <a:t>|</a:t>
            </a:r>
            <a:r>
              <a:rPr lang="cs-CZ" sz="2300" dirty="0" smtClean="0">
                <a:solidFill>
                  <a:srgbClr val="0070C0"/>
                </a:solidFill>
              </a:rPr>
              <a:t> </a:t>
            </a:r>
            <a:r>
              <a:rPr lang="cs-CZ" sz="2300" dirty="0" smtClean="0">
                <a:solidFill>
                  <a:srgbClr val="00B050"/>
                </a:solidFill>
              </a:rPr>
              <a:t>spolek </a:t>
            </a:r>
            <a:r>
              <a:rPr lang="cs-CZ" sz="2300" dirty="0">
                <a:solidFill>
                  <a:srgbClr val="00B050"/>
                </a:solidFill>
              </a:rPr>
              <a:t>4E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- ověřovací </a:t>
            </a:r>
            <a:r>
              <a:rPr lang="cs-CZ" dirty="0" smtClean="0"/>
              <a:t>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ověření pravdivosti hodnocených údajů – aktivita </a:t>
            </a:r>
            <a:r>
              <a:rPr lang="cs-CZ" dirty="0" smtClean="0"/>
              <a:t>dodavatele</a:t>
            </a:r>
          </a:p>
          <a:p>
            <a:pPr lvl="0"/>
            <a:r>
              <a:rPr lang="cs-CZ" dirty="0" smtClean="0"/>
              <a:t>plán vylepšení</a:t>
            </a:r>
            <a:endParaRPr lang="cs-CZ" dirty="0"/>
          </a:p>
          <a:p>
            <a:pPr lvl="0"/>
            <a:r>
              <a:rPr lang="cs-CZ" dirty="0" smtClean="0"/>
              <a:t>vytvoření </a:t>
            </a:r>
            <a:r>
              <a:rPr lang="cs-CZ" dirty="0"/>
              <a:t>plánu rizik</a:t>
            </a:r>
          </a:p>
          <a:p>
            <a:pPr lvl="0"/>
            <a:r>
              <a:rPr lang="cs-CZ" dirty="0"/>
              <a:t>nastavení mechanismu ke sledování řádnosti a včasnosti plnění</a:t>
            </a:r>
          </a:p>
          <a:p>
            <a:pPr lvl="0"/>
            <a:r>
              <a:rPr lang="cs-CZ" dirty="0"/>
              <a:t>týdenní reporty (rizik)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486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m4E - </a:t>
            </a:r>
            <a:r>
              <a:rPr lang="cs-CZ" dirty="0" smtClean="0"/>
              <a:t>metoda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aplikace BVA v </a:t>
            </a:r>
            <a:r>
              <a:rPr lang="cs-CZ" dirty="0"/>
              <a:t>českých </a:t>
            </a:r>
            <a:r>
              <a:rPr lang="cs-CZ" dirty="0" smtClean="0"/>
              <a:t>podmínkách</a:t>
            </a:r>
          </a:p>
          <a:p>
            <a:pPr lvl="0"/>
            <a:r>
              <a:rPr lang="cs-CZ" dirty="0" smtClean="0"/>
              <a:t>základní principy a postupy BVA zachovány </a:t>
            </a:r>
          </a:p>
          <a:p>
            <a:pPr lvl="0"/>
            <a:r>
              <a:rPr lang="cs-CZ" dirty="0" smtClean="0"/>
              <a:t>hlavní odlišnosti</a:t>
            </a:r>
          </a:p>
          <a:p>
            <a:pPr lvl="1"/>
            <a:r>
              <a:rPr lang="cs-CZ" dirty="0" smtClean="0"/>
              <a:t>vyšší konkretizace a strukturovanost preferencí zadavatele (účel VZ)</a:t>
            </a:r>
          </a:p>
          <a:p>
            <a:pPr lvl="1"/>
            <a:r>
              <a:rPr lang="cs-CZ" dirty="0" smtClean="0"/>
              <a:t>větší </a:t>
            </a:r>
            <a:r>
              <a:rPr lang="cs-CZ" dirty="0" err="1" smtClean="0"/>
              <a:t>návodnost</a:t>
            </a:r>
            <a:r>
              <a:rPr lang="cs-CZ" dirty="0" smtClean="0"/>
              <a:t> pro dodavatele (formuláře)</a:t>
            </a:r>
          </a:p>
          <a:p>
            <a:pPr lvl="1"/>
            <a:r>
              <a:rPr lang="cs-CZ" dirty="0" smtClean="0"/>
              <a:t>důraz </a:t>
            </a:r>
            <a:r>
              <a:rPr lang="cs-CZ" dirty="0" smtClean="0"/>
              <a:t>na vztah kritérií k předmětu VZ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045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m4E - účel </a:t>
            </a:r>
            <a:r>
              <a:rPr lang="cs-CZ" dirty="0" smtClean="0"/>
              <a:t>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smysl a cíle realizace VZ</a:t>
            </a:r>
          </a:p>
          <a:p>
            <a:pPr lvl="0"/>
            <a:r>
              <a:rPr lang="cs-CZ" dirty="0" smtClean="0"/>
              <a:t>potřeby a očekávání zadavatele</a:t>
            </a:r>
          </a:p>
          <a:p>
            <a:pPr lvl="0"/>
            <a:r>
              <a:rPr lang="cs-CZ" dirty="0" smtClean="0"/>
              <a:t>= čeho MÁ BÝT </a:t>
            </a:r>
            <a:r>
              <a:rPr lang="cs-CZ" dirty="0"/>
              <a:t>realizací (předmětu) VZ dosaženo</a:t>
            </a:r>
            <a:r>
              <a:rPr lang="cs-CZ" dirty="0" smtClean="0"/>
              <a:t>  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956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m4E - předmět </a:t>
            </a:r>
            <a:r>
              <a:rPr lang="cs-CZ" dirty="0" smtClean="0"/>
              <a:t>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= čeho zadavatel skutečně dosáhne</a:t>
            </a:r>
          </a:p>
          <a:p>
            <a:pPr lvl="0"/>
            <a:r>
              <a:rPr lang="cs-CZ" dirty="0" smtClean="0"/>
              <a:t>min. požadavky jsou maximální požadavky</a:t>
            </a:r>
          </a:p>
          <a:p>
            <a:pPr lvl="0"/>
            <a:r>
              <a:rPr lang="cs-CZ" dirty="0" smtClean="0"/>
              <a:t>nutné provázat s účelem VZ prostřednictvím hodnotících kritérií</a:t>
            </a:r>
          </a:p>
          <a:p>
            <a:pPr marL="0" indent="449263">
              <a:buNone/>
            </a:pPr>
            <a:r>
              <a:rPr lang="cs-CZ" dirty="0" smtClean="0"/>
              <a:t>cesta </a:t>
            </a:r>
            <a:r>
              <a:rPr lang="cs-CZ" dirty="0"/>
              <a:t>k maximalizaci účelu </a:t>
            </a:r>
            <a:r>
              <a:rPr lang="cs-CZ" dirty="0" smtClean="0"/>
              <a:t>(smyslu, cílů) VZ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57200" y="4005064"/>
            <a:ext cx="442392" cy="290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966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m4E - hodnotící </a:t>
            </a:r>
            <a:r>
              <a:rPr lang="cs-CZ" dirty="0" smtClean="0"/>
              <a:t>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úroveň</a:t>
            </a:r>
          </a:p>
          <a:p>
            <a:r>
              <a:rPr lang="cs-CZ" dirty="0" smtClean="0"/>
              <a:t>Rizika</a:t>
            </a:r>
          </a:p>
          <a:p>
            <a:r>
              <a:rPr lang="cs-CZ" dirty="0" smtClean="0"/>
              <a:t>Pokročilé řešení</a:t>
            </a:r>
          </a:p>
          <a:p>
            <a:r>
              <a:rPr lang="cs-CZ" dirty="0" smtClean="0"/>
              <a:t>Vlastnosti a schopnosti projektového manažera</a:t>
            </a:r>
          </a:p>
          <a:p>
            <a:r>
              <a:rPr lang="cs-CZ" dirty="0" smtClean="0"/>
              <a:t>Nabídková cena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5593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m4E - odborná </a:t>
            </a:r>
            <a:r>
              <a:rPr lang="cs-CZ" dirty="0" smtClean="0"/>
              <a:t>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Tvrzení o odborné úrovni</a:t>
            </a:r>
          </a:p>
          <a:p>
            <a:pPr lvl="1"/>
            <a:r>
              <a:rPr lang="cs-CZ" dirty="0" smtClean="0"/>
              <a:t>relevantní k předmětu VZ</a:t>
            </a:r>
          </a:p>
          <a:p>
            <a:pPr lvl="1"/>
            <a:r>
              <a:rPr lang="cs-CZ" dirty="0" smtClean="0"/>
              <a:t>přínosné pro naplnění účelu VZ</a:t>
            </a:r>
          </a:p>
          <a:p>
            <a:pPr lvl="1"/>
            <a:r>
              <a:rPr lang="cs-CZ" dirty="0" smtClean="0"/>
              <a:t>přínos je reálný, ověřený praxí</a:t>
            </a:r>
          </a:p>
          <a:p>
            <a:r>
              <a:rPr lang="cs-CZ" dirty="0" smtClean="0"/>
              <a:t>Hodnocení</a:t>
            </a:r>
          </a:p>
          <a:p>
            <a:pPr marL="457200" lvl="1" indent="0">
              <a:buNone/>
            </a:pPr>
            <a:r>
              <a:rPr lang="cs-CZ" dirty="0" smtClean="0"/>
              <a:t>10		vysoký přínos</a:t>
            </a:r>
          </a:p>
          <a:p>
            <a:pPr marL="457200" lvl="1" indent="0">
              <a:buNone/>
            </a:pPr>
            <a:r>
              <a:rPr lang="cs-CZ" dirty="0" smtClean="0"/>
              <a:t>  8		vyšší </a:t>
            </a:r>
            <a:r>
              <a:rPr lang="cs-CZ" dirty="0"/>
              <a:t>než neutrální přínos</a:t>
            </a:r>
          </a:p>
          <a:p>
            <a:pPr marL="457200" lvl="1" indent="0">
              <a:buNone/>
            </a:pPr>
            <a:r>
              <a:rPr lang="cs-CZ" dirty="0" smtClean="0"/>
              <a:t>  6		neutrální </a:t>
            </a:r>
            <a:r>
              <a:rPr lang="cs-CZ" dirty="0"/>
              <a:t>přínos</a:t>
            </a:r>
          </a:p>
          <a:p>
            <a:pPr marL="457200" lvl="1" indent="0">
              <a:buNone/>
            </a:pPr>
            <a:r>
              <a:rPr lang="cs-CZ" dirty="0" smtClean="0"/>
              <a:t>  1</a:t>
            </a:r>
            <a:r>
              <a:rPr lang="cs-CZ" dirty="0"/>
              <a:t>	</a:t>
            </a:r>
            <a:r>
              <a:rPr lang="cs-CZ" dirty="0" smtClean="0"/>
              <a:t>	nízký </a:t>
            </a:r>
            <a:r>
              <a:rPr lang="cs-CZ" dirty="0"/>
              <a:t>přínos</a:t>
            </a:r>
          </a:p>
          <a:p>
            <a:pPr marL="971550" lvl="1" indent="-514350">
              <a:buAutoNum type="arabicPlain" startAt="8"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77686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m4E - </a:t>
            </a:r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Rizika</a:t>
            </a:r>
          </a:p>
          <a:p>
            <a:pPr lvl="1"/>
            <a:r>
              <a:rPr lang="cs-CZ" dirty="0" smtClean="0"/>
              <a:t>mohou ztížit nebo ohrozit naplnění účelu VZ</a:t>
            </a:r>
          </a:p>
          <a:p>
            <a:pPr lvl="1"/>
            <a:r>
              <a:rPr lang="cs-CZ" dirty="0" smtClean="0"/>
              <a:t>na straně zadavatele</a:t>
            </a:r>
          </a:p>
          <a:p>
            <a:pPr lvl="1"/>
            <a:r>
              <a:rPr lang="cs-CZ" dirty="0" smtClean="0"/>
              <a:t>pravděpodobná (např. více než 10 %)</a:t>
            </a:r>
          </a:p>
          <a:p>
            <a:pPr lvl="1"/>
            <a:r>
              <a:rPr lang="cs-CZ" dirty="0" smtClean="0"/>
              <a:t>významná (z hlediska finančního)</a:t>
            </a:r>
          </a:p>
          <a:p>
            <a:r>
              <a:rPr lang="cs-CZ" dirty="0" smtClean="0"/>
              <a:t>Opatření</a:t>
            </a:r>
          </a:p>
          <a:p>
            <a:pPr lvl="1"/>
            <a:r>
              <a:rPr lang="cs-CZ" dirty="0" smtClean="0"/>
              <a:t>minimalizace vzniku či negativního dopadu rizika</a:t>
            </a:r>
          </a:p>
          <a:p>
            <a:pPr lvl="1"/>
            <a:r>
              <a:rPr lang="cs-CZ" dirty="0" smtClean="0"/>
              <a:t>náklady nižší než náklady vzniklé z neřešeného rizika</a:t>
            </a:r>
          </a:p>
          <a:p>
            <a:pPr lvl="1"/>
            <a:r>
              <a:rPr lang="cs-CZ" dirty="0" smtClean="0"/>
              <a:t>reálné, ověřené praxí</a:t>
            </a:r>
          </a:p>
          <a:p>
            <a:r>
              <a:rPr lang="cs-CZ" dirty="0" smtClean="0"/>
              <a:t>Hodnocení – obdobně jako u OÚ (1-6-8-10)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6318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m4E - </a:t>
            </a:r>
            <a:r>
              <a:rPr lang="cs-CZ" dirty="0" smtClean="0"/>
              <a:t>pokročilé </a:t>
            </a: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řešení = splňuje min. požadavky</a:t>
            </a:r>
          </a:p>
          <a:p>
            <a:r>
              <a:rPr lang="cs-CZ" dirty="0" smtClean="0"/>
              <a:t>Pokročilé řešení = souhrn vylepšení, která lépe naplní účel VZ</a:t>
            </a:r>
          </a:p>
          <a:p>
            <a:pPr lvl="1"/>
            <a:r>
              <a:rPr lang="cs-CZ" dirty="0" smtClean="0"/>
              <a:t>pozitivní efekt</a:t>
            </a:r>
          </a:p>
          <a:p>
            <a:pPr lvl="1"/>
            <a:r>
              <a:rPr lang="cs-CZ" dirty="0" smtClean="0"/>
              <a:t>čas se neprodlouží (případně jen o </a:t>
            </a:r>
            <a:r>
              <a:rPr lang="cs-CZ" dirty="0" err="1" smtClean="0"/>
              <a:t>xx</a:t>
            </a:r>
            <a:r>
              <a:rPr lang="cs-CZ" dirty="0" smtClean="0"/>
              <a:t> %)</a:t>
            </a:r>
          </a:p>
          <a:p>
            <a:pPr lvl="1"/>
            <a:r>
              <a:rPr lang="cs-CZ" dirty="0" smtClean="0"/>
              <a:t>nepřekročí maximálně přípustnou </a:t>
            </a:r>
            <a:r>
              <a:rPr lang="cs-CZ" dirty="0" err="1" smtClean="0"/>
              <a:t>nabíd</a:t>
            </a:r>
            <a:r>
              <a:rPr lang="cs-CZ" dirty="0" smtClean="0"/>
              <a:t>. cenu</a:t>
            </a:r>
          </a:p>
          <a:p>
            <a:pPr lvl="1"/>
            <a:r>
              <a:rPr lang="cs-CZ" dirty="0"/>
              <a:t>reálné, ověřené praxí</a:t>
            </a:r>
          </a:p>
          <a:p>
            <a:r>
              <a:rPr lang="cs-CZ" dirty="0" smtClean="0"/>
              <a:t>Hodnocení 1-6-8-10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98534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m4E - </a:t>
            </a:r>
            <a:r>
              <a:rPr lang="cs-CZ" dirty="0" smtClean="0"/>
              <a:t>vlastnosti </a:t>
            </a:r>
            <a:r>
              <a:rPr lang="cs-CZ" dirty="0"/>
              <a:t>a schopnosti projektového manažera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pohovor</a:t>
            </a:r>
          </a:p>
          <a:p>
            <a:r>
              <a:rPr lang="cs-CZ" dirty="0" smtClean="0"/>
              <a:t>ověřování vlastností a schopností, které přispějí k naplnění účelu </a:t>
            </a:r>
            <a:r>
              <a:rPr lang="cs-CZ" dirty="0" smtClean="0"/>
              <a:t>VZ</a:t>
            </a:r>
          </a:p>
          <a:p>
            <a:r>
              <a:rPr lang="cs-CZ" dirty="0" smtClean="0"/>
              <a:t>orientovaný na manažerské, komunikační dovednosti, nikoli technicky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9720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05234"/>
              </p:ext>
            </p:extLst>
          </p:nvPr>
        </p:nvGraphicFramePr>
        <p:xfrm>
          <a:off x="457200" y="1700808"/>
          <a:ext cx="8229600" cy="4171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1368756641"/>
                    </a:ext>
                  </a:extLst>
                </a:gridCol>
                <a:gridCol w="6431476">
                  <a:extLst>
                    <a:ext uri="{9D8B030D-6E8A-4147-A177-3AD203B41FA5}">
                      <a16:colId xmlns:a16="http://schemas.microsoft.com/office/drawing/2014/main" val="1203033261"/>
                    </a:ext>
                  </a:extLst>
                </a:gridCol>
              </a:tblGrid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Veřejná zakázka: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Technický dozor investora pro Komplexní simulační centrum MU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4472354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Druh: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služby, technický dozor investora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408085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Režim: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nadlimitní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3572145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Zahájeno: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duben 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357303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Masarykova univerzita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260661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Odměna, Koncepce poskytování Služeb, Zkušenosti členů Realizačního týmu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171742"/>
                  </a:ext>
                </a:extLst>
              </a:tr>
              <a:tr h="21850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první zásadní odklon od hodnocení dle jediného kritéria – nejnižší nabídkové ceny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nejlepší nabídka = maximální naplnění účelu veřejné zakázky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pohovor ve formě vysvětlení nabídky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nabídky hodnoceny nezávislými odborníky ve dvou kolech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 err="1">
                          <a:effectLst/>
                        </a:rPr>
                        <a:t>dvojobálková</a:t>
                      </a:r>
                      <a:r>
                        <a:rPr lang="cs-CZ" sz="1600" dirty="0">
                          <a:effectLst/>
                        </a:rPr>
                        <a:t> metoda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772844"/>
                  </a:ext>
                </a:extLst>
              </a:tr>
              <a:tr h="283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https://zakazky.muni.cz/vz00004405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368795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92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Best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m4E – realizace BVA v českých podmínkách</a:t>
            </a:r>
          </a:p>
          <a:p>
            <a:r>
              <a:rPr lang="cs-CZ" dirty="0" smtClean="0"/>
              <a:t>praktické zkušenosti s HEV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02538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20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443648"/>
              </p:ext>
            </p:extLst>
          </p:nvPr>
        </p:nvGraphicFramePr>
        <p:xfrm>
          <a:off x="457200" y="1700806"/>
          <a:ext cx="8229600" cy="4189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3145491515"/>
                    </a:ext>
                  </a:extLst>
                </a:gridCol>
                <a:gridCol w="6431476">
                  <a:extLst>
                    <a:ext uri="{9D8B030D-6E8A-4147-A177-3AD203B41FA5}">
                      <a16:colId xmlns:a16="http://schemas.microsoft.com/office/drawing/2014/main" val="1572031655"/>
                    </a:ext>
                  </a:extLst>
                </a:gridCol>
              </a:tblGrid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Veřejná zakázka: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Stavební úpravy pro supravodivý magnet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7700576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Druh: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stavební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641420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Režim: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podlimitní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637105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Zahájeno: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listopad 2017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3372248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Vysoké učení technické v Brně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968391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Nabídková cena, Kvalita (Odborná úroveň, Pohovor)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7090492"/>
                  </a:ext>
                </a:extLst>
              </a:tr>
              <a:tr h="23631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první zakázka inspirována metodou BVA = základ metody m4E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pohovor – ověření zejména manažerských schopností stavbyvedoucího, nikoliv technické detaily nabídky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součástí hodnocení je spokojenost předchozích objednatelů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ověřovací fáze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anonymita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 err="1">
                          <a:effectLst/>
                        </a:rPr>
                        <a:t>dvojobálková</a:t>
                      </a:r>
                      <a:r>
                        <a:rPr lang="cs-CZ" sz="1600" dirty="0">
                          <a:effectLst/>
                        </a:rPr>
                        <a:t> metoda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681195"/>
                  </a:ext>
                </a:extLst>
              </a:tr>
              <a:tr h="24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https://www.tenderarena.cz/profil/zakazka/detail.jsf?id=104189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867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21497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21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709537"/>
              </p:ext>
            </p:extLst>
          </p:nvPr>
        </p:nvGraphicFramePr>
        <p:xfrm>
          <a:off x="457200" y="1700808"/>
          <a:ext cx="8229600" cy="3248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3225574424"/>
                    </a:ext>
                  </a:extLst>
                </a:gridCol>
                <a:gridCol w="6431476">
                  <a:extLst>
                    <a:ext uri="{9D8B030D-6E8A-4147-A177-3AD203B41FA5}">
                      <a16:colId xmlns:a16="http://schemas.microsoft.com/office/drawing/2014/main" val="3264018329"/>
                    </a:ext>
                  </a:extLst>
                </a:gridCol>
              </a:tblGrid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Veřejná zakázka: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Generální dodavatel stavby Komplexního simulačního centra MU II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3519954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Druh: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stavební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9759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Režim: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nadlimitní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938723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Zahájeno: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únor 2018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372752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Masarykova univerzita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019511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Nabídková cena, Odborná úroveň, Přidaná hodnota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251267"/>
                  </a:ext>
                </a:extLst>
              </a:tr>
              <a:tr h="14217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součástí hodnocení je spokojenost předchozích objednatelů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vylepšení – dodavatelé mohou nabídnout vyšší standard řešení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ověřovací fáze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Design-</a:t>
                      </a:r>
                      <a:r>
                        <a:rPr lang="cs-CZ" sz="1600" dirty="0" err="1">
                          <a:effectLst/>
                        </a:rPr>
                        <a:t>Build</a:t>
                      </a:r>
                      <a:r>
                        <a:rPr lang="cs-CZ" sz="1600" dirty="0">
                          <a:effectLst/>
                        </a:rPr>
                        <a:t> projekt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764584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https://zakazky.muni.cz/vz00004805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827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03833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22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453522"/>
              </p:ext>
            </p:extLst>
          </p:nvPr>
        </p:nvGraphicFramePr>
        <p:xfrm>
          <a:off x="457200" y="1700808"/>
          <a:ext cx="8229600" cy="3772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1098716334"/>
                    </a:ext>
                  </a:extLst>
                </a:gridCol>
                <a:gridCol w="6431476">
                  <a:extLst>
                    <a:ext uri="{9D8B030D-6E8A-4147-A177-3AD203B41FA5}">
                      <a16:colId xmlns:a16="http://schemas.microsoft.com/office/drawing/2014/main" val="1786321547"/>
                    </a:ext>
                  </a:extLst>
                </a:gridCol>
              </a:tblGrid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Veřejná zakázka: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Generální dodavatel stavby CETOCOEN OP VVV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4453182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Druh: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stavební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4465599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Režim: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podlimitní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998103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Zahájeno: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únor 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899367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Masarykova univerzita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383032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Odborná úroveň, Přidaná hodnota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389132"/>
                  </a:ext>
                </a:extLst>
              </a:tr>
              <a:tr h="18907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pevná cena, není předmětem hodnocení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součástí hodnocení je spokojenost předchozích objednatelů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vylepšení – dodavatelé mohou nabídnout vyšší standard řešení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ověřovací fáze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smluvní standard Žlutá kniha FIDIC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Design-</a:t>
                      </a:r>
                      <a:r>
                        <a:rPr lang="cs-CZ" sz="1600" dirty="0" err="1">
                          <a:effectLst/>
                        </a:rPr>
                        <a:t>Build</a:t>
                      </a:r>
                      <a:r>
                        <a:rPr lang="cs-CZ" sz="1600" dirty="0">
                          <a:effectLst/>
                        </a:rPr>
                        <a:t> projekt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4549061"/>
                  </a:ext>
                </a:extLst>
              </a:tr>
              <a:tr h="2236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https://zakazky.muni.cz/vz00004695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4941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5489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23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940405"/>
              </p:ext>
            </p:extLst>
          </p:nvPr>
        </p:nvGraphicFramePr>
        <p:xfrm>
          <a:off x="457200" y="1700808"/>
          <a:ext cx="8229600" cy="3888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3194153731"/>
                    </a:ext>
                  </a:extLst>
                </a:gridCol>
                <a:gridCol w="6431476">
                  <a:extLst>
                    <a:ext uri="{9D8B030D-6E8A-4147-A177-3AD203B41FA5}">
                      <a16:colId xmlns:a16="http://schemas.microsoft.com/office/drawing/2014/main" val="322039659"/>
                    </a:ext>
                  </a:extLst>
                </a:gridCol>
              </a:tblGrid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Veřejná zakázka: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Rekonstrukce výměníkových stanic Jaselská a Gorkého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4654389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Druh: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stavební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731535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Režim: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VZMR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9435173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Zahájeno: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únor 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0836164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Masarykova univerzita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2385293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Nabídková cena, Kvalita nabízeného plnění (Odborná úroveň, Rizika)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612254"/>
                  </a:ext>
                </a:extLst>
              </a:tr>
              <a:tr h="20366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kvalitativní hodnotící kritéria vychází z metody m4E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ověřovací fáze (změna pořadí, první dodavatel uznal, že není schopen svoji nabídku splnit)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anonymita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dvojobálková metoda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Design-Build projekt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194613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https://zakazky.muni.cz/vz00004807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117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84800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Praktické zkušenosti s HEV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24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75929"/>
              </p:ext>
            </p:extLst>
          </p:nvPr>
        </p:nvGraphicFramePr>
        <p:xfrm>
          <a:off x="457200" y="1700807"/>
          <a:ext cx="8229599" cy="4555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24">
                  <a:extLst>
                    <a:ext uri="{9D8B030D-6E8A-4147-A177-3AD203B41FA5}">
                      <a16:colId xmlns:a16="http://schemas.microsoft.com/office/drawing/2014/main" val="1052984234"/>
                    </a:ext>
                  </a:extLst>
                </a:gridCol>
                <a:gridCol w="6431475">
                  <a:extLst>
                    <a:ext uri="{9D8B030D-6E8A-4147-A177-3AD203B41FA5}">
                      <a16:colId xmlns:a16="http://schemas.microsoft.com/office/drawing/2014/main" val="2142294796"/>
                    </a:ext>
                  </a:extLst>
                </a:gridCol>
              </a:tblGrid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Veřejná zakázka: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Úklidové služby PdF MU 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842325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Druh: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služby, úklidy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6007573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Režim: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nadlimitní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5327823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Zahájeno: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květen 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121814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Zadavatel: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Masarykova univerzita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481078"/>
                  </a:ext>
                </a:extLst>
              </a:tr>
              <a:tr h="4449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Hodnotící kritéria: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Nabídková cena, Odborná úroveň, Rizika, Pokročilé řešení, Vlastnosti a schopnosti Projektového manažera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5417327"/>
                  </a:ext>
                </a:extLst>
              </a:tr>
              <a:tr h="2252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Zajímavosti: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metoda m4E v kompletní podobě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předběžné tržní konzultace pro seznámení dodavatelů se způsobem hodnocení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vzorové formuláře zveřejněny ještě před zahájením zadávacího řízení, aby se s nimi mohli dodavatelé seznámit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ověřovací fáze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anonymita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 err="1">
                          <a:effectLst/>
                        </a:rPr>
                        <a:t>dvojobálková</a:t>
                      </a:r>
                      <a:r>
                        <a:rPr lang="cs-CZ" sz="1600" dirty="0">
                          <a:effectLst/>
                        </a:rPr>
                        <a:t> metoda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27512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Odkaz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u="sng" dirty="0">
                          <a:effectLst/>
                          <a:hlinkClick r:id="rId2"/>
                        </a:rPr>
                        <a:t>https://zakazky.muni.cz/vz00004985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0305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8910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txBody>
          <a:bodyPr/>
          <a:lstStyle/>
          <a:p>
            <a:r>
              <a:rPr lang="cs-CZ" b="1" dirty="0" smtClean="0"/>
              <a:t>Děkujeme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772400" cy="982960"/>
          </a:xfrm>
        </p:spPr>
        <p:txBody>
          <a:bodyPr>
            <a:no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1800" dirty="0">
                <a:solidFill>
                  <a:prstClr val="black"/>
                </a:solidFill>
              </a:rPr>
              <a:t>Mgr. Roman Novotný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1800" dirty="0">
                <a:solidFill>
                  <a:prstClr val="black"/>
                </a:solidFill>
              </a:rPr>
              <a:t>Mgr. Petr Jelínek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endParaRPr lang="cs-CZ" sz="1800" dirty="0">
              <a:solidFill>
                <a:srgbClr val="0070C0"/>
              </a:solidFill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cs-CZ" sz="1800" dirty="0">
                <a:solidFill>
                  <a:srgbClr val="0070C0"/>
                </a:solidFill>
              </a:rPr>
              <a:t>Masarykova univerzita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prstClr val="black"/>
                </a:solidFill>
              </a:rPr>
              <a:t>|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</a:rPr>
              <a:t>Vysoké učení technické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prstClr val="black"/>
                </a:solidFill>
              </a:rPr>
              <a:t>|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>
                <a:solidFill>
                  <a:srgbClr val="00B050"/>
                </a:solidFill>
              </a:rPr>
              <a:t>spolek 4E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M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dirty="0" smtClean="0">
                <a:solidFill>
                  <a:srgbClr val="00B050"/>
                </a:solidFill>
              </a:rPr>
              <a:t>+ </a:t>
            </a:r>
            <a:r>
              <a:rPr lang="cs-CZ" sz="1800" dirty="0">
                <a:solidFill>
                  <a:srgbClr val="00B050"/>
                </a:solidFill>
              </a:rPr>
              <a:t>420 606 589 </a:t>
            </a:r>
            <a:r>
              <a:rPr lang="cs-CZ" sz="1800" dirty="0" smtClean="0">
                <a:solidFill>
                  <a:srgbClr val="00B050"/>
                </a:solidFill>
              </a:rPr>
              <a:t>166, +420 734 392 791</a:t>
            </a:r>
            <a:endParaRPr lang="cs-CZ" sz="1800" dirty="0">
              <a:solidFill>
                <a:srgbClr val="00B050"/>
              </a:solidFill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cs-CZ" sz="1800" dirty="0">
                <a:solidFill>
                  <a:schemeClr val="tx1"/>
                </a:solidFill>
              </a:rPr>
              <a:t>E: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u="sng" dirty="0" smtClean="0">
                <a:solidFill>
                  <a:srgbClr val="00B050"/>
                </a:solidFill>
              </a:rPr>
              <a:t>spolek4e@gmail.com </a:t>
            </a:r>
            <a:r>
              <a:rPr lang="cs-CZ" sz="1800" u="sng" dirty="0" smtClean="0">
                <a:solidFill>
                  <a:srgbClr val="0070C0"/>
                </a:solidFill>
              </a:rPr>
              <a:t> </a:t>
            </a:r>
            <a:endParaRPr lang="cs-CZ" sz="1800" u="sng" dirty="0">
              <a:solidFill>
                <a:srgbClr val="0070C0"/>
              </a:solidFill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cs-CZ" sz="1800" dirty="0">
              <a:solidFill>
                <a:prstClr val="black"/>
              </a:solidFill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0337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Best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(BVA)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komplexní přístup k VZ - od zadání po realizaci</a:t>
            </a:r>
          </a:p>
          <a:p>
            <a:pPr lvl="0"/>
            <a:r>
              <a:rPr lang="cs-CZ" dirty="0"/>
              <a:t>jedna z metod „MEAT“</a:t>
            </a:r>
          </a:p>
          <a:p>
            <a:pPr lvl="0"/>
            <a:r>
              <a:rPr lang="cs-CZ" dirty="0"/>
              <a:t>od 90. let v USA, od r. 2008/2009 v </a:t>
            </a:r>
            <a:r>
              <a:rPr lang="cs-CZ" dirty="0" smtClean="0"/>
              <a:t>Nizozemí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694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orientace na naplnění účelu VZ</a:t>
            </a:r>
          </a:p>
          <a:p>
            <a:pPr lvl="0"/>
            <a:r>
              <a:rPr lang="cs-CZ" dirty="0" smtClean="0"/>
              <a:t>využívá se odbornost dodavatele - experta</a:t>
            </a:r>
          </a:p>
          <a:p>
            <a:pPr lvl="0"/>
            <a:r>
              <a:rPr lang="cs-CZ" dirty="0" smtClean="0"/>
              <a:t>motivuje </a:t>
            </a:r>
            <a:r>
              <a:rPr lang="cs-CZ" dirty="0"/>
              <a:t>dodavatele k </a:t>
            </a:r>
            <a:r>
              <a:rPr lang="cs-CZ" dirty="0" err="1"/>
              <a:t>proaktivitě</a:t>
            </a:r>
            <a:endParaRPr lang="cs-CZ" dirty="0"/>
          </a:p>
          <a:p>
            <a:pPr lvl="0"/>
            <a:r>
              <a:rPr lang="cs-CZ" dirty="0"/>
              <a:t>dominantní </a:t>
            </a:r>
            <a:r>
              <a:rPr lang="cs-CZ" dirty="0" smtClean="0"/>
              <a:t>informace</a:t>
            </a:r>
          </a:p>
          <a:p>
            <a:pPr lvl="0"/>
            <a:r>
              <a:rPr lang="cs-CZ" dirty="0" smtClean="0"/>
              <a:t>netechnický přístup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309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- dominantní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nesporné</a:t>
            </a:r>
          </a:p>
          <a:p>
            <a:r>
              <a:rPr lang="cs-CZ" dirty="0" smtClean="0"/>
              <a:t>ověřitelné</a:t>
            </a:r>
            <a:endParaRPr lang="cs-CZ" dirty="0"/>
          </a:p>
          <a:p>
            <a:r>
              <a:rPr lang="cs-CZ" dirty="0" smtClean="0"/>
              <a:t>jasné</a:t>
            </a:r>
            <a:endParaRPr lang="cs-CZ" dirty="0"/>
          </a:p>
          <a:p>
            <a:r>
              <a:rPr lang="cs-CZ" dirty="0" smtClean="0"/>
              <a:t>netechnické</a:t>
            </a:r>
            <a:endParaRPr lang="cs-CZ" dirty="0"/>
          </a:p>
          <a:p>
            <a:r>
              <a:rPr lang="cs-CZ" dirty="0" smtClean="0"/>
              <a:t>vyjádřeny </a:t>
            </a:r>
            <a:r>
              <a:rPr lang="cs-CZ" dirty="0"/>
              <a:t>v číslech, </a:t>
            </a:r>
            <a:r>
              <a:rPr lang="cs-CZ" dirty="0" smtClean="0"/>
              <a:t>%, </a:t>
            </a:r>
            <a:r>
              <a:rPr lang="cs-CZ" dirty="0"/>
              <a:t>čase, penězích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762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BVA –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</a:t>
            </a:r>
          </a:p>
          <a:p>
            <a:r>
              <a:rPr lang="cs-CZ" dirty="0" smtClean="0"/>
              <a:t>ověřovací fáze</a:t>
            </a:r>
          </a:p>
          <a:p>
            <a:r>
              <a:rPr lang="cs-CZ" dirty="0" smtClean="0"/>
              <a:t>realizace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306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- hodnotící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Expertise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dirty="0"/>
              <a:t>Risk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pPr lvl="0"/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endParaRPr lang="cs-CZ" dirty="0"/>
          </a:p>
          <a:p>
            <a:pPr lvl="0"/>
            <a:r>
              <a:rPr lang="cs-CZ" dirty="0"/>
              <a:t>Interview </a:t>
            </a:r>
            <a:endParaRPr lang="cs-CZ" dirty="0" smtClean="0"/>
          </a:p>
          <a:p>
            <a:pPr lvl="0"/>
            <a:r>
              <a:rPr lang="cs-CZ" dirty="0" err="1" smtClean="0"/>
              <a:t>Price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481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-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tvrzení vyjadřující vysokou kvalitu plnění</a:t>
            </a:r>
          </a:p>
          <a:p>
            <a:pPr lvl="0"/>
            <a:r>
              <a:rPr lang="cs-CZ" dirty="0"/>
              <a:t>dominantní informace prokazující jednotlivá tvrzení</a:t>
            </a:r>
          </a:p>
          <a:p>
            <a:endParaRPr lang="cs-CZ" dirty="0"/>
          </a:p>
          <a:p>
            <a:pPr lvl="0"/>
            <a:r>
              <a:rPr lang="cs-CZ" dirty="0" smtClean="0"/>
              <a:t>vzorové formuláře</a:t>
            </a:r>
            <a:endParaRPr lang="cs-CZ" dirty="0"/>
          </a:p>
          <a:p>
            <a:pPr lvl="0"/>
            <a:r>
              <a:rPr lang="cs-CZ" dirty="0" smtClean="0"/>
              <a:t>nabídky se vzájemně neporovnávají</a:t>
            </a:r>
          </a:p>
          <a:p>
            <a:pPr lvl="0"/>
            <a:r>
              <a:rPr lang="cs-CZ" dirty="0" err="1" smtClean="0"/>
              <a:t>anonymizace</a:t>
            </a:r>
            <a:endParaRPr lang="cs-CZ" dirty="0" smtClean="0"/>
          </a:p>
          <a:p>
            <a:r>
              <a:rPr lang="cs-CZ" dirty="0" err="1" smtClean="0"/>
              <a:t>dvojobálková</a:t>
            </a:r>
            <a:r>
              <a:rPr lang="cs-CZ" dirty="0" smtClean="0"/>
              <a:t> metoda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35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BVA - přidělování bodů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 algn="just"/>
            <a:r>
              <a:rPr lang="cs-CZ" dirty="0" smtClean="0"/>
              <a:t>10		dominantní </a:t>
            </a:r>
            <a:r>
              <a:rPr lang="cs-CZ" dirty="0"/>
              <a:t>informace prokazují </a:t>
            </a:r>
            <a:r>
              <a:rPr lang="cs-CZ" dirty="0" smtClean="0"/>
              <a:t>			vysokou </a:t>
            </a:r>
            <a:r>
              <a:rPr lang="cs-CZ" dirty="0"/>
              <a:t>kvalitu plnění </a:t>
            </a:r>
          </a:p>
          <a:p>
            <a:pPr algn="just"/>
            <a:r>
              <a:rPr lang="cs-CZ" dirty="0"/>
              <a:t>5	</a:t>
            </a:r>
            <a:r>
              <a:rPr lang="cs-CZ" dirty="0" smtClean="0"/>
              <a:t>	bez </a:t>
            </a:r>
            <a:r>
              <a:rPr lang="cs-CZ" dirty="0"/>
              <a:t>dominantních informací </a:t>
            </a:r>
            <a:r>
              <a:rPr lang="cs-CZ" dirty="0" smtClean="0"/>
              <a:t>			prokazujících </a:t>
            </a:r>
            <a:r>
              <a:rPr lang="cs-CZ" dirty="0"/>
              <a:t>nízkou či vysokou </a:t>
            </a:r>
            <a:r>
              <a:rPr lang="cs-CZ" dirty="0" smtClean="0"/>
              <a:t>			kvalitu </a:t>
            </a:r>
            <a:r>
              <a:rPr lang="cs-CZ" dirty="0"/>
              <a:t>plnění</a:t>
            </a:r>
          </a:p>
          <a:p>
            <a:pPr algn="just"/>
            <a:r>
              <a:rPr lang="cs-CZ" dirty="0"/>
              <a:t>1          </a:t>
            </a:r>
            <a:r>
              <a:rPr lang="cs-CZ" dirty="0" smtClean="0"/>
              <a:t>	dominantní </a:t>
            </a:r>
            <a:r>
              <a:rPr lang="cs-CZ" dirty="0"/>
              <a:t>informace prokazují </a:t>
            </a:r>
            <a:r>
              <a:rPr lang="cs-CZ" dirty="0" smtClean="0"/>
              <a:t>			nízkou </a:t>
            </a:r>
            <a:r>
              <a:rPr lang="cs-CZ" dirty="0"/>
              <a:t>kvalitu plnění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2E0-DB4E-4AEE-89F6-2F246AB0178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30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879</Words>
  <Application>Microsoft Office PowerPoint</Application>
  <PresentationFormat>Předvádění na obrazovce (4:3)</PresentationFormat>
  <Paragraphs>268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Motiv sady Office</vt:lpstr>
      <vt:lpstr> Hodnocení ekonomické výhodnosti nabídek  Možnosti, aktuální trendy, praktické zkušenosti... </vt:lpstr>
      <vt:lpstr>Program</vt:lpstr>
      <vt:lpstr>Best Value Approach (BVA)</vt:lpstr>
      <vt:lpstr>BVA obecně</vt:lpstr>
      <vt:lpstr>BVA - dominantní informace</vt:lpstr>
      <vt:lpstr>BVA – průběh řízení</vt:lpstr>
      <vt:lpstr>BVA - hodnotící kritéria</vt:lpstr>
      <vt:lpstr>BVA - hodnocení</vt:lpstr>
      <vt:lpstr>BVA - přidělování bodů</vt:lpstr>
      <vt:lpstr>BVA - ověřovací fáze</vt:lpstr>
      <vt:lpstr>m4E - metoda hodnocení</vt:lpstr>
      <vt:lpstr>m4E - účel VZ</vt:lpstr>
      <vt:lpstr>m4E - předmět VZ</vt:lpstr>
      <vt:lpstr>m4E - hodnotící kritéria</vt:lpstr>
      <vt:lpstr>m4E - odborná úroveň</vt:lpstr>
      <vt:lpstr>m4E - rizika</vt:lpstr>
      <vt:lpstr>m4E - pokročilé řešení</vt:lpstr>
      <vt:lpstr>m4E - vlastnosti a schopnosti projektového manažera</vt:lpstr>
      <vt:lpstr>Praktické zkušenosti s HEV</vt:lpstr>
      <vt:lpstr>Praktické zkušenosti s HEV</vt:lpstr>
      <vt:lpstr>Praktické zkušenosti s HEV</vt:lpstr>
      <vt:lpstr>Praktické zkušenosti s HEV</vt:lpstr>
      <vt:lpstr>Praktické zkušenosti s HEV</vt:lpstr>
      <vt:lpstr>Praktické zkušenosti s HEV</vt:lpstr>
      <vt:lpstr>Děkujeme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Tematické setkání AVZ Listopad 2013</dc:title>
  <dc:creator>Petra</dc:creator>
  <cp:lastModifiedBy>Roman Novotný</cp:lastModifiedBy>
  <cp:revision>81</cp:revision>
  <dcterms:created xsi:type="dcterms:W3CDTF">2013-11-22T14:09:27Z</dcterms:created>
  <dcterms:modified xsi:type="dcterms:W3CDTF">2018-05-16T09:39:46Z</dcterms:modified>
</cp:coreProperties>
</file>